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DA79978-91B9-469C-ADDE-DCCCF48C325B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8851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2C0CAEE-5DA8-469B-8259-CDFCC6FCF9FD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0885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85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28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0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905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2A4F437-D183-4794-832B-F6DD911D056A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905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560A8C1-AF61-48AE-AAB2-F8753C74664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135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926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7A5727A-BB6F-4E76-A17C-4CD0D8CCDAD7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926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E6B4F1-0193-4C28-8791-4AF286441B6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11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DF0B374-7F32-47EF-9049-1D6AB8E58C0B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9466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0AF07C-C48D-4E64-8308-50E9602535AD}" type="slidenum">
              <a:rPr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94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46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8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6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9670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411D786-E1E8-46FE-9058-0189CFCCCB16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9671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E46D16-3108-4A53-8918-21D8E9FD1BE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33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8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987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4F06014-C8D2-478D-97D5-5EE9704F4783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9875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3E2685-DF56-42E2-B664-3FBCDC3FD39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62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D4FC7D5-782E-4DD3-9D0E-430F2677B595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10080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C4DFB5-52CA-42D2-8920-B768D6316B1A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1008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08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17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2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102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688F88B-92DB-4030-B407-A1BD77B0C84F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102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118A32A-F00C-4B07-A121-CA5B317A9C5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980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4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cs typeface="Arial" panose="020B0604020202020204" pitchFamily="34" charset="0"/>
              </a:rPr>
              <a:t>If there is</a:t>
            </a:r>
            <a:r>
              <a:rPr lang="en-US" altLang="en-US" baseline="0" dirty="0" smtClean="0">
                <a:cs typeface="Arial" panose="020B0604020202020204" pitchFamily="34" charset="0"/>
              </a:rPr>
              <a:t> more than one counselor at your site with same initials, decide which counselor will use middle initial so initials will be unique.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104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4F1F494-986D-46CA-9EEA-E110567BE974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104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ADE817-31FE-457F-B007-658612ABC02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62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Quality Review Is</a:t>
            </a:r>
            <a:br>
              <a:rPr lang="en-US" altLang="en-US" smtClean="0"/>
            </a:br>
            <a:r>
              <a:rPr lang="en-US" altLang="en-US" smtClean="0"/>
              <a:t>Mandatory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smtClean="0"/>
              <a:t>Intake/Interview Form 13614-C</a:t>
            </a:r>
            <a:endParaRPr lang="en-US" altLang="en-US" sz="2400" dirty="0" smtClean="0"/>
          </a:p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 smtClean="0"/>
              <a:t>Pub 4012 Tab 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8262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1143000"/>
          </a:xfrm>
        </p:spPr>
        <p:txBody>
          <a:bodyPr/>
          <a:lstStyle/>
          <a:p>
            <a:r>
              <a:rPr lang="en-US" altLang="en-US" smtClean="0"/>
              <a:t>Quality Review Summary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b="1" dirty="0" smtClean="0"/>
              <a:t>MUST</a:t>
            </a:r>
            <a:r>
              <a:rPr lang="en-US" altLang="en-US" dirty="0" smtClean="0"/>
              <a:t> for </a:t>
            </a:r>
            <a:r>
              <a:rPr lang="en-US" altLang="en-US" b="1" dirty="0" smtClean="0">
                <a:solidFill>
                  <a:srgbClr val="FF0000"/>
                </a:solidFill>
              </a:rPr>
              <a:t>ALL</a:t>
            </a:r>
            <a:r>
              <a:rPr lang="en-US" altLang="en-US" dirty="0" smtClean="0"/>
              <a:t> tax returns &amp; PTRs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 dirty="0" smtClean="0"/>
              <a:t>NO EXCEPTIONS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QR must be by a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certified counselor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Use Part VIII of Intake/Interview sheet as reminders for Quality Review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Lists specific items to be reviewed with taxpayer and checked in </a:t>
            </a:r>
            <a:r>
              <a:rPr lang="en-US" altLang="en-US" dirty="0" err="1" smtClean="0"/>
              <a:t>TaxWise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Compare with prior year return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21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Do a Quality Review?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To ensure clients that we:</a:t>
            </a:r>
          </a:p>
          <a:p>
            <a:pPr lvl="1"/>
            <a:r>
              <a:rPr lang="en-US" altLang="en-US" dirty="0" smtClean="0"/>
              <a:t>Prepare accurate returns - correct tax liability</a:t>
            </a:r>
          </a:p>
          <a:p>
            <a:pPr lvl="1"/>
            <a:r>
              <a:rPr lang="en-US" altLang="en-US" dirty="0" smtClean="0"/>
              <a:t>Minimize rejected returns – delay refunds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Mandated by IRS &amp; AARP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66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Common Errors</a:t>
            </a:r>
          </a:p>
        </p:txBody>
      </p:sp>
      <p:sp>
        <p:nvSpPr>
          <p:cNvPr id="1093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Incorrect data entry of :</a:t>
            </a:r>
          </a:p>
          <a:p>
            <a:pPr lvl="1"/>
            <a:r>
              <a:rPr lang="en-US" altLang="en-US" dirty="0" smtClean="0"/>
              <a:t>Names		Addresses</a:t>
            </a:r>
          </a:p>
          <a:p>
            <a:pPr lvl="1"/>
            <a:r>
              <a:rPr lang="en-US" altLang="en-US" dirty="0" smtClean="0"/>
              <a:t>DOB		SS # </a:t>
            </a:r>
          </a:p>
          <a:p>
            <a:r>
              <a:rPr lang="en-US" altLang="en-US" dirty="0" smtClean="0"/>
              <a:t>Filing status &amp; dependency determination</a:t>
            </a:r>
          </a:p>
          <a:p>
            <a:r>
              <a:rPr lang="en-US" altLang="en-US" dirty="0" smtClean="0"/>
              <a:t>Entry errors from W-2 &amp;/or 1099 information</a:t>
            </a:r>
          </a:p>
          <a:p>
            <a:pPr lvl="1"/>
            <a:r>
              <a:rPr lang="en-US" altLang="en-US" dirty="0" smtClean="0"/>
              <a:t>Either in income or tax withholdings</a:t>
            </a:r>
          </a:p>
          <a:p>
            <a:pPr lvl="1"/>
            <a:r>
              <a:rPr lang="en-US" altLang="en-US" dirty="0" smtClean="0"/>
              <a:t>Missing or incorrect EIN &amp; Payer ID</a:t>
            </a:r>
          </a:p>
          <a:p>
            <a:r>
              <a:rPr lang="en-US" altLang="en-US" dirty="0" smtClean="0"/>
              <a:t>Improper completion of EIC Worksheet</a:t>
            </a:r>
          </a:p>
          <a:p>
            <a:r>
              <a:rPr lang="en-US" altLang="en-US" dirty="0" smtClean="0"/>
              <a:t>Improper entry of RRB-1099R</a:t>
            </a:r>
          </a:p>
          <a:p>
            <a:r>
              <a:rPr lang="en-US" altLang="en-US" dirty="0" smtClean="0"/>
              <a:t>Entry of 1099-OID as tax exempt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270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Potential TW Problems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Improper overrides &amp; improper use of scratch pads instead of required forms</a:t>
            </a:r>
          </a:p>
          <a:p>
            <a:r>
              <a:rPr lang="en-US" altLang="en-US" smtClean="0"/>
              <a:t>Failure to use boxes on W-2 screen for differences in:</a:t>
            </a:r>
          </a:p>
          <a:p>
            <a:pPr lvl="1"/>
            <a:r>
              <a:rPr lang="en-US" altLang="en-US" smtClean="0"/>
              <a:t>Taxpayer address</a:t>
            </a:r>
          </a:p>
          <a:p>
            <a:pPr lvl="1"/>
            <a:r>
              <a:rPr lang="en-US" altLang="en-US" smtClean="0"/>
              <a:t>Wages for Medicare &amp; Social Security Taxes</a:t>
            </a:r>
          </a:p>
          <a:p>
            <a:pPr lvl="1"/>
            <a:r>
              <a:rPr lang="en-US" altLang="en-US" smtClean="0"/>
              <a:t>State vs. Federal Wages</a:t>
            </a:r>
          </a:p>
          <a:p>
            <a:r>
              <a:rPr lang="en-US" altLang="en-US" smtClean="0"/>
              <a:t>Failure to use boxes on W-2G &amp; 1099-R for differences in taxpayer address  </a:t>
            </a:r>
          </a:p>
          <a:p>
            <a:r>
              <a:rPr lang="en-US" altLang="en-US" smtClean="0"/>
              <a:t>State adjustment for interest &amp; dividends</a:t>
            </a:r>
          </a:p>
          <a:p>
            <a:r>
              <a:rPr lang="en-US" altLang="en-US" smtClean="0"/>
              <a:t>Failure to input medical expense &amp; real estate taxes on Federal Schedule A (needed for NJ return)</a:t>
            </a:r>
          </a:p>
          <a:p>
            <a:pPr lvl="2"/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14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First Steps In Quality Review Process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  Review Forms Tree</a:t>
            </a:r>
          </a:p>
          <a:p>
            <a:pPr lvl="1"/>
            <a:r>
              <a:rPr lang="en-US" altLang="en-US" dirty="0" smtClean="0"/>
              <a:t>Check for RED exclamation points(</a:t>
            </a:r>
            <a:r>
              <a:rPr lang="en-US" altLang="en-US" dirty="0" smtClean="0">
                <a:solidFill>
                  <a:srgbClr val="C00000"/>
                </a:solidFill>
              </a:rPr>
              <a:t>!!!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If any, determine if there is any significant missing data &amp;/or potential impact on accuracy of return</a:t>
            </a:r>
          </a:p>
          <a:p>
            <a:r>
              <a:rPr lang="en-US" altLang="en-US" dirty="0" smtClean="0"/>
              <a:t>Run Diagnostics to see:</a:t>
            </a:r>
          </a:p>
          <a:p>
            <a:pPr lvl="1"/>
            <a:r>
              <a:rPr lang="en-US" altLang="en-US" dirty="0" smtClean="0"/>
              <a:t>E-file errors</a:t>
            </a:r>
          </a:p>
          <a:p>
            <a:pPr lvl="1"/>
            <a:r>
              <a:rPr lang="en-US" altLang="en-US" dirty="0" smtClean="0"/>
              <a:t>Identify overrides – Why/Impact On Return</a:t>
            </a:r>
          </a:p>
          <a:p>
            <a:r>
              <a:rPr lang="en-US" altLang="en-US" dirty="0" smtClean="0"/>
              <a:t>Taxpayer information verification</a:t>
            </a:r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36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Taxpayer Information Verification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Verify:</a:t>
            </a:r>
          </a:p>
          <a:p>
            <a:pPr lvl="1"/>
            <a:r>
              <a:rPr lang="en-US" altLang="en-US" smtClean="0"/>
              <a:t>Names:  taxpayer, spouse &amp; dependents</a:t>
            </a:r>
          </a:p>
          <a:p>
            <a:pPr lvl="1"/>
            <a:r>
              <a:rPr lang="en-US" altLang="en-US" smtClean="0"/>
              <a:t>Address</a:t>
            </a:r>
          </a:p>
          <a:p>
            <a:pPr lvl="1"/>
            <a:r>
              <a:rPr lang="en-US" altLang="en-US" smtClean="0"/>
              <a:t>SS #s </a:t>
            </a:r>
          </a:p>
          <a:p>
            <a:pPr lvl="1"/>
            <a:r>
              <a:rPr lang="en-US" altLang="en-US" smtClean="0"/>
              <a:t>Dates of Birth</a:t>
            </a:r>
          </a:p>
          <a:p>
            <a:pPr lvl="2"/>
            <a:r>
              <a:rPr lang="en-US" altLang="en-US" smtClean="0"/>
              <a:t>Must Match IRS Master File</a:t>
            </a:r>
          </a:p>
          <a:p>
            <a:r>
              <a:rPr lang="en-US" altLang="en-US" smtClean="0"/>
              <a:t>Compare all source documents with data input &amp; supply missing or incorrect data</a:t>
            </a:r>
          </a:p>
          <a:p>
            <a:r>
              <a:rPr lang="en-US" altLang="en-US" smtClean="0"/>
              <a:t>Review completed return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84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Final Step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Make reasonableness check by comparing with prior year return</a:t>
            </a:r>
          </a:p>
          <a:p>
            <a:r>
              <a:rPr lang="en-US" altLang="en-US" dirty="0" smtClean="0"/>
              <a:t>Make sure all Quality Review items listed in Part VIII of Intake/Interview sheet were addressed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b="1" u="sng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1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Can QR?</a:t>
            </a:r>
          </a:p>
        </p:txBody>
      </p:sp>
      <p:sp>
        <p:nvSpPr>
          <p:cNvPr id="1103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1132"/>
                </a:solidFill>
              </a:rPr>
              <a:t>Quality Review requires a “second set of eyes.”  </a:t>
            </a:r>
          </a:p>
          <a:p>
            <a:r>
              <a:rPr lang="en-US" altLang="en-US" dirty="0" smtClean="0">
                <a:solidFill>
                  <a:srgbClr val="001132"/>
                </a:solidFill>
              </a:rPr>
              <a:t>It cannot be done by the counselor who prepared the return</a:t>
            </a:r>
          </a:p>
          <a:p>
            <a:pPr lvl="1"/>
            <a:r>
              <a:rPr lang="en-US" altLang="en-US" dirty="0" smtClean="0">
                <a:solidFill>
                  <a:srgbClr val="001132"/>
                </a:solidFill>
              </a:rPr>
              <a:t>Must be a certified counselor</a:t>
            </a:r>
          </a:p>
          <a:p>
            <a:pPr lvl="1"/>
            <a:r>
              <a:rPr lang="en-US" altLang="en-US" dirty="0" smtClean="0">
                <a:solidFill>
                  <a:srgbClr val="001132"/>
                </a:solidFill>
              </a:rPr>
              <a:t>The taxpayer CANNOT be the “second set of eyes”</a:t>
            </a:r>
          </a:p>
          <a:p>
            <a:r>
              <a:rPr lang="en-US" altLang="en-US" dirty="0" smtClean="0">
                <a:solidFill>
                  <a:srgbClr val="001132"/>
                </a:solidFill>
              </a:rPr>
              <a:t>Quality Reviewer must enter initials on Line 14 of Preparer Use screen</a:t>
            </a:r>
          </a:p>
        </p:txBody>
      </p:sp>
      <p:pic>
        <p:nvPicPr>
          <p:cNvPr id="5" name="Picture 4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80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0.9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6|1.3|1.1|1.4|3.9|1.8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444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ＭＳ Ｐゴシック</vt:lpstr>
      <vt:lpstr>Verdana</vt:lpstr>
      <vt:lpstr>Wingdings</vt:lpstr>
      <vt:lpstr>NJ Template 06</vt:lpstr>
      <vt:lpstr>Quality Review Is Mandatory</vt:lpstr>
      <vt:lpstr>Quality Review Summary</vt:lpstr>
      <vt:lpstr>Why Do a Quality Review?</vt:lpstr>
      <vt:lpstr>Common Errors</vt:lpstr>
      <vt:lpstr>Potential TW Problems</vt:lpstr>
      <vt:lpstr>First Steps In Quality Review Process</vt:lpstr>
      <vt:lpstr>Taxpayer Information Verification</vt:lpstr>
      <vt:lpstr>Final Step</vt:lpstr>
      <vt:lpstr>Who Can QR?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2015-11-10T02:47:07Z</dcterms:modified>
</cp:coreProperties>
</file>